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3" r:id="rId2"/>
    <p:sldId id="257" r:id="rId3"/>
    <p:sldId id="258" r:id="rId4"/>
    <p:sldId id="266" r:id="rId5"/>
    <p:sldId id="264" r:id="rId6"/>
    <p:sldId id="260" r:id="rId7"/>
    <p:sldId id="261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32" y="14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-2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2D32-8FFD-674B-B320-801C238842EC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82C82-D330-5C48-AD7E-28A975F9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10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A57B0-DE46-014D-8541-81678FEE5AC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C76C1-98D0-CE40-9A16-6AB6020D6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3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UNFCCC</a:t>
            </a:r>
            <a:r>
              <a:rPr lang="en-US" dirty="0" smtClean="0"/>
              <a:t> guidance on gender refers to international best practices for gender analysis across sectors. 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These include </a:t>
            </a:r>
            <a:r>
              <a:rPr lang="en-US" baseline="0" dirty="0" smtClean="0"/>
              <a:t>identification of gender issues, improved sex-disaggregated data collection, inclusion of both men and women in decision-making at all levels of climate change processes.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gender issues are identified and addressed in stakeholder engagement, stocktaking and reporting on climate topics in the NC and BUR, then strategies for adaptation, mitigation, </a:t>
            </a:r>
            <a:r>
              <a:rPr lang="en-US" baseline="0" dirty="0" err="1" smtClean="0"/>
              <a:t>GHG</a:t>
            </a:r>
            <a:r>
              <a:rPr lang="en-US" baseline="0" dirty="0" smtClean="0"/>
              <a:t> reduction and technological needs assessment will be more informed and responsive to each country’s real needs and priorities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Integrating gender issues into </a:t>
            </a:r>
            <a:r>
              <a:rPr lang="en-US" baseline="0" dirty="0" err="1" smtClean="0"/>
              <a:t>UNFCCC</a:t>
            </a:r>
            <a:r>
              <a:rPr lang="en-US" baseline="0" dirty="0" smtClean="0"/>
              <a:t> reporting will concurrently support reporting on </a:t>
            </a:r>
            <a:r>
              <a:rPr lang="en-US" baseline="0" dirty="0" err="1" smtClean="0"/>
              <a:t>CEDAW</a:t>
            </a:r>
            <a:r>
              <a:rPr lang="en-US" baseline="0" dirty="0" smtClean="0"/>
              <a:t> and promotion of gender equality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22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  <a:r>
              <a:rPr lang="en-US" baseline="0" dirty="0" smtClean="0"/>
              <a:t> include: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how men and women negotiate and divide responsibility for work,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how they use energy and natural resources,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whose interests take priority and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who benefits economically when environmental trade-offs are made.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men and women are not equitably consulted and engaged in decisions about climate change</a:t>
            </a:r>
            <a:r>
              <a:rPr lang="en-US" dirty="0"/>
              <a:t>:</a:t>
            </a:r>
            <a:endParaRPr lang="en-US" baseline="0" dirty="0" smtClean="0"/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programmes and projects may not be targeted to the right people, 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Initiatives </a:t>
            </a:r>
            <a:r>
              <a:rPr lang="en-US" baseline="0" dirty="0" smtClean="0"/>
              <a:t>may not be sustainable and </a:t>
            </a:r>
          </a:p>
          <a:p>
            <a:pPr marL="171450" indent="-1714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ctions </a:t>
            </a:r>
            <a:r>
              <a:rPr lang="en-US" baseline="0" dirty="0" smtClean="0"/>
              <a:t>may exacerbate existing gender inequalities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Few existing </a:t>
            </a:r>
            <a:r>
              <a:rPr lang="en-US" baseline="0" dirty="0" err="1" smtClean="0"/>
              <a:t>NCs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BURs</a:t>
            </a:r>
            <a:r>
              <a:rPr lang="en-US" baseline="0" dirty="0" smtClean="0"/>
              <a:t> include comprehensive sex-</a:t>
            </a:r>
            <a:r>
              <a:rPr lang="en-US" baseline="0" dirty="0" err="1" smtClean="0"/>
              <a:t>disagregated</a:t>
            </a:r>
            <a:r>
              <a:rPr lang="en-US" baseline="0" dirty="0" smtClean="0"/>
              <a:t> data in the national circumstances, adaptation and mitigation sections. 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Without such data it is difficult to make fully informed recommendations about legislation, policy and programmes.  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If climate change recommendations to government are not fully informed they can be less sustainable and more difficult to implement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Lessons learned from </a:t>
            </a:r>
            <a:r>
              <a:rPr lang="en-US" baseline="0" dirty="0" err="1" smtClean="0"/>
              <a:t>NCs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BURs</a:t>
            </a:r>
            <a:r>
              <a:rPr lang="en-US" baseline="0" dirty="0" smtClean="0"/>
              <a:t> to-date include the fact that there are gaps in technical capacity for gender-responsive climate change and environmental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9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6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r>
              <a:rPr lang="en-US" baseline="0" dirty="0" smtClean="0"/>
              <a:t> to presenter:  This is an overview of Section One – there is more related detail on the following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1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slide’s information gives a</a:t>
            </a:r>
            <a:r>
              <a:rPr lang="en-US" baseline="0" dirty="0" smtClean="0"/>
              <a:t> general picture of the rationales in section one and the value added of gender responsive </a:t>
            </a:r>
            <a:r>
              <a:rPr lang="en-US" baseline="0" dirty="0" err="1" smtClean="0"/>
              <a:t>NCs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BURs</a:t>
            </a:r>
            <a:r>
              <a:rPr lang="en-US" baseline="0" dirty="0" smtClean="0"/>
              <a:t>. Note that dual mainstreaming refers to coordinated climate change and gender mainstreaming.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38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outlines the sub-components</a:t>
            </a:r>
            <a:r>
              <a:rPr lang="en-US" baseline="0" dirty="0" smtClean="0"/>
              <a:t> of Section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6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it primary purpose of supporting gender responsive </a:t>
            </a:r>
            <a:r>
              <a:rPr lang="en-US" dirty="0" err="1" smtClean="0"/>
              <a:t>NCs</a:t>
            </a:r>
            <a:r>
              <a:rPr lang="en-US" dirty="0" smtClean="0"/>
              <a:t> and </a:t>
            </a:r>
            <a:r>
              <a:rPr lang="en-US" dirty="0" err="1" smtClean="0"/>
              <a:t>BURs</a:t>
            </a:r>
            <a:r>
              <a:rPr lang="en-US" dirty="0" smtClean="0"/>
              <a:t>,</a:t>
            </a:r>
            <a:r>
              <a:rPr lang="en-US" baseline="0" dirty="0" smtClean="0"/>
              <a:t> the toolkit can be used for advocacy, training, reference and to stimulate policy and funding discussions.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9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prepared to answer or offer information about</a:t>
            </a:r>
          </a:p>
          <a:p>
            <a:pPr marL="0" indent="0">
              <a:buFont typeface="+mj-lt"/>
              <a:buNone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Are</a:t>
            </a:r>
            <a:r>
              <a:rPr lang="en-US" baseline="0" dirty="0" smtClean="0"/>
              <a:t> copies available</a:t>
            </a:r>
            <a:r>
              <a:rPr lang="en-US" dirty="0" smtClean="0"/>
              <a:t>?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Are they</a:t>
            </a:r>
            <a:r>
              <a:rPr lang="en-US" baseline="0" dirty="0" smtClean="0"/>
              <a:t> in </a:t>
            </a:r>
            <a:r>
              <a:rPr lang="en-US" dirty="0" smtClean="0"/>
              <a:t>hard copy or electronic?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What should people do if they want a copy?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Can the toolkit be used as a training tool or is it a desk tool?</a:t>
            </a:r>
          </a:p>
          <a:p>
            <a:pPr marL="228600" indent="-228600">
              <a:buFont typeface="+mj-lt"/>
              <a:buAutoNum type="arabicPeriod"/>
            </a:pP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Is </a:t>
            </a:r>
            <a:r>
              <a:rPr lang="en-US" dirty="0" err="1" smtClean="0"/>
              <a:t>UNDP</a:t>
            </a:r>
            <a:r>
              <a:rPr lang="en-US" dirty="0" smtClean="0"/>
              <a:t> offering support to deliver training based on the toolkit?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nduran woman pottery workshop.jpg"/>
          <p:cNvPicPr>
            <a:picLocks noChangeAspect="1"/>
          </p:cNvPicPr>
          <p:nvPr/>
        </p:nvPicPr>
        <p:blipFill rotWithShape="1">
          <a:blip r:embed="rId3" cstate="email">
            <a:alphaModFix amt="8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8132" t="-7012" b="7012"/>
          <a:stretch/>
        </p:blipFill>
        <p:spPr>
          <a:xfrm>
            <a:off x="865693" y="1084952"/>
            <a:ext cx="4173778" cy="3279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5166136" y="1393176"/>
            <a:ext cx="36002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Gender Responsive National Communications and </a:t>
            </a:r>
            <a:r>
              <a:rPr lang="en-US" sz="3200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BURs</a:t>
            </a:r>
            <a:endParaRPr lang="en-US" sz="3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209" y="4967512"/>
            <a:ext cx="83471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Toolkit for integrating gender </a:t>
            </a:r>
            <a:r>
              <a:rPr lang="en-U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analysis </a:t>
            </a:r>
            <a:r>
              <a:rPr lang="en-US" sz="28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into national reporting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r>
              <a:rPr lang="en-US" dirty="0" smtClean="0"/>
              <a:t>.     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5692" y="4269619"/>
            <a:ext cx="35369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Photo credit United Nations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1895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Purpose of the toolkit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715" y="1935651"/>
            <a:ext cx="7629836" cy="4007949"/>
          </a:xfrm>
        </p:spPr>
        <p:txBody>
          <a:bodyPr/>
          <a:lstStyle/>
          <a:p>
            <a:pPr algn="just"/>
            <a:r>
              <a:rPr lang="en-US" dirty="0"/>
              <a:t>S</a:t>
            </a:r>
            <a:r>
              <a:rPr lang="en-US" dirty="0" smtClean="0"/>
              <a:t>upport countries to enhance NC and BUR reporting and meet </a:t>
            </a:r>
            <a:r>
              <a:rPr lang="en-US" dirty="0" err="1" smtClean="0"/>
              <a:t>UNFCCC</a:t>
            </a:r>
            <a:r>
              <a:rPr lang="en-US" dirty="0" smtClean="0"/>
              <a:t> guidance on gender</a:t>
            </a:r>
          </a:p>
          <a:p>
            <a:pPr algn="just"/>
            <a:r>
              <a:rPr lang="en-US" dirty="0" smtClean="0"/>
              <a:t>Improve gender responsiveness of climate change strategies resulting from NC and BUR recommendations</a:t>
            </a:r>
          </a:p>
          <a:p>
            <a:pPr algn="just"/>
            <a:r>
              <a:rPr lang="en-US" dirty="0"/>
              <a:t>M</a:t>
            </a:r>
            <a:r>
              <a:rPr lang="en-US" dirty="0" smtClean="0"/>
              <a:t>eet international commitments to both climate change and gender equality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r>
              <a:rPr lang="en-US" dirty="0" smtClean="0"/>
              <a:t>.                              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Why is a Toolkit Needed?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814" y="1849348"/>
            <a:ext cx="8057986" cy="4276815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improve analysis of interactions between climate change and gender/social relations.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clarify how these interactions impact effectiveness of climate change initiatives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fill gaps in data, analysis and knowledge about women and men’s environmental roles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build technical capacity of climate specialists – so they can do gender analysis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 build technical capacity of gender specialists – so they can analyze climate issues.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06" y="184936"/>
            <a:ext cx="7811393" cy="123270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26" y="1596570"/>
            <a:ext cx="7932074" cy="45295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Rationales to support advocacy </a:t>
            </a:r>
          </a:p>
          <a:p>
            <a:pPr lvl="1" algn="just"/>
            <a:r>
              <a:rPr lang="en-US" sz="1900" dirty="0" smtClean="0"/>
              <a:t>Explanations of how gender responsive </a:t>
            </a:r>
            <a:r>
              <a:rPr lang="en-US" sz="1900" dirty="0" err="1" smtClean="0"/>
              <a:t>NCs</a:t>
            </a:r>
            <a:r>
              <a:rPr lang="en-US" sz="1900" dirty="0" smtClean="0"/>
              <a:t> and </a:t>
            </a:r>
            <a:r>
              <a:rPr lang="en-US" sz="1900" dirty="0" err="1" smtClean="0"/>
              <a:t>BURs</a:t>
            </a:r>
            <a:r>
              <a:rPr lang="en-US" sz="1900" dirty="0" smtClean="0"/>
              <a:t> benefit national interests and meet reporting commitments for </a:t>
            </a:r>
            <a:r>
              <a:rPr lang="en-US" sz="1900" dirty="0" err="1" smtClean="0"/>
              <a:t>CEDAW</a:t>
            </a:r>
            <a:r>
              <a:rPr lang="en-US" sz="1900" dirty="0" smtClean="0"/>
              <a:t>, </a:t>
            </a:r>
            <a:r>
              <a:rPr lang="en-US" sz="1900" dirty="0" err="1" smtClean="0"/>
              <a:t>CRC</a:t>
            </a:r>
            <a:r>
              <a:rPr lang="en-US" sz="1900" dirty="0" smtClean="0"/>
              <a:t>, </a:t>
            </a:r>
            <a:r>
              <a:rPr lang="en-US" sz="1900" dirty="0" err="1" smtClean="0"/>
              <a:t>UNFCCC</a:t>
            </a:r>
            <a:r>
              <a:rPr lang="en-US" sz="1900" dirty="0" smtClean="0"/>
              <a:t> and Rio Conventions</a:t>
            </a:r>
          </a:p>
          <a:p>
            <a:pPr marL="0" indent="0">
              <a:buNone/>
            </a:pPr>
            <a:r>
              <a:rPr lang="en-US" b="1" dirty="0" smtClean="0"/>
              <a:t>Analysis</a:t>
            </a:r>
            <a:r>
              <a:rPr lang="en-US" b="1" dirty="0"/>
              <a:t>, </a:t>
            </a:r>
            <a:r>
              <a:rPr lang="en-US" b="1" dirty="0" smtClean="0"/>
              <a:t>examples </a:t>
            </a:r>
            <a:r>
              <a:rPr lang="en-US" b="1" dirty="0"/>
              <a:t>and </a:t>
            </a:r>
            <a:r>
              <a:rPr lang="en-US" b="1" dirty="0" smtClean="0"/>
              <a:t>tools</a:t>
            </a:r>
          </a:p>
          <a:p>
            <a:pPr lvl="1" algn="just"/>
            <a:r>
              <a:rPr lang="en-US" sz="1900" dirty="0" smtClean="0"/>
              <a:t>Country examples, steps for action, information on data and </a:t>
            </a:r>
            <a:r>
              <a:rPr lang="en-US" sz="1900" dirty="0" err="1" smtClean="0"/>
              <a:t>M&amp;E</a:t>
            </a:r>
            <a:endParaRPr lang="en-US" sz="1900" dirty="0" smtClean="0"/>
          </a:p>
          <a:p>
            <a:pPr marL="0" indent="0">
              <a:buNone/>
            </a:pPr>
            <a:r>
              <a:rPr lang="en-US" b="1" dirty="0" smtClean="0"/>
              <a:t>Gender issues by climate change topic</a:t>
            </a:r>
          </a:p>
          <a:p>
            <a:pPr lvl="1" algn="just"/>
            <a:r>
              <a:rPr lang="en-US" sz="1800" dirty="0" smtClean="0"/>
              <a:t>Gender analysis of vulnerability and adaptation, mitigation, </a:t>
            </a:r>
            <a:r>
              <a:rPr lang="en-US" sz="1800" dirty="0" err="1" smtClean="0"/>
              <a:t>GHG</a:t>
            </a:r>
            <a:r>
              <a:rPr lang="en-US" sz="1800" dirty="0" smtClean="0"/>
              <a:t>, </a:t>
            </a:r>
            <a:r>
              <a:rPr lang="en-US" sz="1800" dirty="0" err="1" smtClean="0"/>
              <a:t>MRV</a:t>
            </a:r>
            <a:r>
              <a:rPr lang="en-US" sz="1800" dirty="0" smtClean="0"/>
              <a:t> and technology needs</a:t>
            </a:r>
          </a:p>
          <a:p>
            <a:pPr lvl="1" algn="just"/>
            <a:r>
              <a:rPr lang="en-US" sz="1800" dirty="0" smtClean="0"/>
              <a:t>What is being done already, where are the gaps, what are the lessons?</a:t>
            </a:r>
          </a:p>
          <a:p>
            <a:pPr marL="0" indent="0">
              <a:buNone/>
            </a:pPr>
            <a:r>
              <a:rPr lang="en-US" b="1" dirty="0" smtClean="0"/>
              <a:t>‘How to do it’ suggestions</a:t>
            </a:r>
          </a:p>
          <a:p>
            <a:pPr lvl="1" algn="just"/>
            <a:r>
              <a:rPr lang="en-US" sz="1800" dirty="0" smtClean="0"/>
              <a:t>Building commitment for gender responsive reporting, budgeting for associated costs, building technical capacity for gender analysis and identifying indicators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968" y="482641"/>
            <a:ext cx="667035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What Information Does </a:t>
            </a:r>
            <a:r>
              <a:rPr lang="en-US" sz="3000" dirty="0" smtClean="0"/>
              <a:t>the Toolkit </a:t>
            </a:r>
            <a:r>
              <a:rPr lang="en-US" sz="3000" dirty="0"/>
              <a:t>Include?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81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619" y="107576"/>
            <a:ext cx="7623932" cy="1336956"/>
          </a:xfrm>
        </p:spPr>
        <p:txBody>
          <a:bodyPr/>
          <a:lstStyle/>
          <a:p>
            <a:r>
              <a:rPr lang="en-US" sz="3600" b="1" dirty="0"/>
              <a:t>Section One: Making the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619" y="1600201"/>
            <a:ext cx="7623932" cy="434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First section of the toolkit presents </a:t>
            </a:r>
            <a:r>
              <a:rPr lang="en-US" dirty="0"/>
              <a:t>rationales for integrating gender into </a:t>
            </a:r>
            <a:r>
              <a:rPr lang="en-US" dirty="0" err="1"/>
              <a:t>NCs</a:t>
            </a:r>
            <a:r>
              <a:rPr lang="en-US" dirty="0"/>
              <a:t> and </a:t>
            </a:r>
            <a:r>
              <a:rPr lang="en-US" dirty="0" err="1"/>
              <a:t>BURs</a:t>
            </a:r>
            <a:r>
              <a:rPr lang="en-US" dirty="0"/>
              <a:t>.  </a:t>
            </a:r>
            <a:endParaRPr lang="en-US" dirty="0" smtClean="0"/>
          </a:p>
          <a:p>
            <a:pPr algn="just"/>
            <a:r>
              <a:rPr lang="en-US" dirty="0" smtClean="0"/>
              <a:t>Identifies the value of investing </a:t>
            </a:r>
            <a:r>
              <a:rPr lang="en-US" dirty="0"/>
              <a:t>resources in gender responsive climate change.  </a:t>
            </a:r>
          </a:p>
          <a:p>
            <a:pPr algn="just"/>
            <a:r>
              <a:rPr lang="en-US" dirty="0" smtClean="0"/>
              <a:t>Identifies </a:t>
            </a:r>
            <a:r>
              <a:rPr lang="en-US" dirty="0"/>
              <a:t>linkages between </a:t>
            </a:r>
            <a:r>
              <a:rPr lang="en-US" dirty="0" smtClean="0"/>
              <a:t>climate change and other  development priorities including</a:t>
            </a:r>
          </a:p>
          <a:p>
            <a:pPr lvl="1" algn="just"/>
            <a:r>
              <a:rPr lang="en-US" sz="1800" dirty="0" smtClean="0"/>
              <a:t>human rights, </a:t>
            </a:r>
          </a:p>
          <a:p>
            <a:pPr lvl="1" algn="just"/>
            <a:r>
              <a:rPr lang="en-US" sz="1800" dirty="0" smtClean="0"/>
              <a:t>gender equality, </a:t>
            </a:r>
          </a:p>
          <a:p>
            <a:pPr lvl="1" algn="just"/>
            <a:r>
              <a:rPr lang="en-US" sz="1800" dirty="0" smtClean="0"/>
              <a:t>social inclusion and </a:t>
            </a:r>
          </a:p>
          <a:p>
            <a:pPr lvl="1" algn="just"/>
            <a:r>
              <a:rPr lang="en-US" sz="1800" dirty="0" smtClean="0"/>
              <a:t>poverty reduction</a:t>
            </a:r>
            <a:endParaRPr lang="en-US" sz="18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034" y="374952"/>
            <a:ext cx="7854007" cy="68943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/>
              <a:t>Value Added of Gender in </a:t>
            </a:r>
            <a:r>
              <a:rPr lang="en-US" sz="3200" b="1" dirty="0" err="1" smtClean="0"/>
              <a:t>NCs</a:t>
            </a:r>
            <a:r>
              <a:rPr lang="en-US" sz="3200" b="1" dirty="0" smtClean="0"/>
              <a:t> &amp; </a:t>
            </a:r>
            <a:r>
              <a:rPr lang="en-US" sz="3200" b="1" dirty="0" err="1" smtClean="0"/>
              <a:t>BURs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034" y="1362038"/>
            <a:ext cx="7854007" cy="3695737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Transparency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215D77"/>
                </a:solidFill>
              </a:rPr>
              <a:t>Improved </a:t>
            </a:r>
            <a:r>
              <a:rPr lang="en-US" b="1" dirty="0" smtClean="0">
                <a:solidFill>
                  <a:srgbClr val="215D77"/>
                </a:solidFill>
              </a:rPr>
              <a:t>planning 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215D77"/>
                </a:solidFill>
              </a:rPr>
              <a:t>Enhanced </a:t>
            </a:r>
            <a:r>
              <a:rPr lang="en-US" b="1" dirty="0" smtClean="0">
                <a:solidFill>
                  <a:srgbClr val="215D77"/>
                </a:solidFill>
              </a:rPr>
              <a:t>effectiveness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215D77"/>
                </a:solidFill>
              </a:rPr>
              <a:t>Efficiencies </a:t>
            </a:r>
            <a:r>
              <a:rPr lang="en-US" b="1" dirty="0" smtClean="0">
                <a:solidFill>
                  <a:srgbClr val="215D77"/>
                </a:solidFill>
              </a:rPr>
              <a:t>and </a:t>
            </a:r>
            <a:r>
              <a:rPr lang="en-US" b="1" dirty="0">
                <a:solidFill>
                  <a:srgbClr val="215D77"/>
                </a:solidFill>
              </a:rPr>
              <a:t>Better results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406" y="184936"/>
            <a:ext cx="7811393" cy="123270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26" y="1596570"/>
            <a:ext cx="7932074" cy="4529593"/>
          </a:xfrm>
        </p:spPr>
        <p:txBody>
          <a:bodyPr>
            <a:normAutofit fontScale="92500"/>
          </a:bodyPr>
          <a:lstStyle/>
          <a:p>
            <a:pPr marL="12700" indent="0" algn="just">
              <a:buNone/>
            </a:pPr>
            <a:r>
              <a:rPr lang="en-US" b="1" dirty="0" smtClean="0">
                <a:solidFill>
                  <a:srgbClr val="215D77"/>
                </a:solidFill>
              </a:rPr>
              <a:t>Integrating gender in reporting processes</a:t>
            </a:r>
          </a:p>
          <a:p>
            <a:pPr marL="692150" lvl="1" indent="-342900" algn="just"/>
            <a:r>
              <a:rPr lang="en-US" sz="1800" dirty="0" smtClean="0"/>
              <a:t>Stakeholder engagement, </a:t>
            </a:r>
            <a:r>
              <a:rPr lang="en-US" sz="1800" dirty="0" err="1" smtClean="0"/>
              <a:t>stocktakes</a:t>
            </a:r>
            <a:r>
              <a:rPr lang="en-US" sz="1800" dirty="0" smtClean="0"/>
              <a:t>, decision-making and coordination</a:t>
            </a:r>
          </a:p>
          <a:p>
            <a:pPr marL="692150" lvl="1" indent="-342900" algn="just"/>
            <a:r>
              <a:rPr lang="en-US" sz="1800" dirty="0" smtClean="0"/>
              <a:t>Examination of country experiences, lessons learned and best practice</a:t>
            </a:r>
            <a:endParaRPr lang="en-US" sz="19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215D77"/>
                </a:solidFill>
              </a:rPr>
              <a:t>Gender issues by climate change topic</a:t>
            </a:r>
          </a:p>
          <a:p>
            <a:pPr lvl="1" algn="just"/>
            <a:r>
              <a:rPr lang="en-US" sz="1800" dirty="0" smtClean="0"/>
              <a:t>Gender analysis of vulnerability and adaptation, mitigation, </a:t>
            </a:r>
            <a:r>
              <a:rPr lang="en-US" sz="1800" dirty="0" err="1" smtClean="0"/>
              <a:t>GHG</a:t>
            </a:r>
            <a:r>
              <a:rPr lang="en-US" sz="1800" dirty="0" smtClean="0"/>
              <a:t>, </a:t>
            </a:r>
            <a:r>
              <a:rPr lang="en-US" sz="1800" dirty="0" err="1" smtClean="0"/>
              <a:t>MRV</a:t>
            </a:r>
            <a:r>
              <a:rPr lang="en-US" sz="1800" dirty="0" smtClean="0"/>
              <a:t> and technology needs</a:t>
            </a:r>
          </a:p>
          <a:p>
            <a:pPr lvl="1" algn="just"/>
            <a:r>
              <a:rPr lang="en-US" sz="1800" dirty="0" smtClean="0"/>
              <a:t>What is being done already, where are the gaps, what are the lessons?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215D77"/>
                </a:solidFill>
              </a:rPr>
              <a:t>Practical suggestions: ‘How to do it?’ </a:t>
            </a:r>
            <a:endParaRPr lang="en-US" b="1" dirty="0" smtClean="0">
              <a:solidFill>
                <a:srgbClr val="215D77"/>
              </a:solidFill>
            </a:endParaRPr>
          </a:p>
          <a:p>
            <a:pPr lvl="1" algn="just"/>
            <a:r>
              <a:rPr lang="en-US" sz="1800" dirty="0" smtClean="0"/>
              <a:t>Building commitment for gender responsive reporting, budgeting for associated costs, building technical capacity for gender analysis and identifying indicators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967" y="346374"/>
            <a:ext cx="72216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</a:rPr>
              <a:t>Section Two: Tools for Integrating Gender and Climate Change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2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78" y="274638"/>
            <a:ext cx="7823722" cy="1143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3200" b="1" i="1" dirty="0" smtClean="0"/>
              <a:t>Conclusion: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800" b="1" dirty="0" smtClean="0"/>
              <a:t/>
            </a:r>
            <a:br>
              <a:rPr lang="en-US" sz="800" b="1" dirty="0" smtClean="0"/>
            </a:br>
            <a:r>
              <a:rPr lang="en-US" sz="3200" b="1" dirty="0" smtClean="0"/>
              <a:t>What Can the Toolkit Support?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254" y="1886335"/>
            <a:ext cx="6929281" cy="4239828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200" dirty="0"/>
              <a:t>More comprehensive stakeholder engagement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200" dirty="0"/>
              <a:t>Improved stocktaking and analysis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200" dirty="0"/>
              <a:t>Increased national discussion on linkages between development priorities – specifically gender and climate change</a:t>
            </a:r>
          </a:p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2200" dirty="0"/>
              <a:t>More accurate identification of gender indicators to support climate change monitoring and reporting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UNDP Global Support </a:t>
            </a:r>
            <a:r>
              <a:rPr lang="en-US" dirty="0" err="1" smtClean="0"/>
              <a:t>Programme</a:t>
            </a:r>
            <a:r>
              <a:rPr lang="en-US" dirty="0" smtClean="0"/>
              <a:t>.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iribati.JPG"/>
          <p:cNvPicPr>
            <a:picLocks noChangeAspect="1"/>
          </p:cNvPicPr>
          <p:nvPr/>
        </p:nvPicPr>
        <p:blipFill>
          <a:blip r:embed="rId3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747" y="628779"/>
            <a:ext cx="7836053" cy="5497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46" y="1600200"/>
            <a:ext cx="7836053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Produced by </a:t>
            </a:r>
          </a:p>
          <a:p>
            <a:pPr>
              <a:spcBef>
                <a:spcPts val="1000"/>
              </a:spcBef>
            </a:pPr>
            <a:r>
              <a:rPr lang="en-US" b="1" dirty="0" err="1" smtClean="0">
                <a:solidFill>
                  <a:srgbClr val="163E50"/>
                </a:solidFill>
              </a:rPr>
              <a:t>UNDP’s</a:t>
            </a:r>
            <a:r>
              <a:rPr lang="en-US" b="1" dirty="0" smtClean="0">
                <a:solidFill>
                  <a:srgbClr val="163E50"/>
                </a:solidFill>
              </a:rPr>
              <a:t> Global Support Programme and </a:t>
            </a:r>
          </a:p>
          <a:p>
            <a:pPr>
              <a:spcBef>
                <a:spcPts val="1000"/>
              </a:spcBef>
            </a:pPr>
            <a:r>
              <a:rPr lang="en-US" b="1" dirty="0" err="1" smtClean="0">
                <a:solidFill>
                  <a:srgbClr val="163E50"/>
                </a:solidFill>
              </a:rPr>
              <a:t>UNDP</a:t>
            </a:r>
            <a:r>
              <a:rPr lang="en-US" b="1" dirty="0" smtClean="0">
                <a:solidFill>
                  <a:srgbClr val="163E50"/>
                </a:solidFill>
              </a:rPr>
              <a:t> Gender Team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67" y="61644"/>
            <a:ext cx="643759" cy="1300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Thank you!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4286" y="6018441"/>
            <a:ext cx="17925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Photo credit Gayle Nelson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274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1755</TotalTime>
  <Words>944</Words>
  <Application>Microsoft Office PowerPoint</Application>
  <PresentationFormat>On-screen Show (4:3)</PresentationFormat>
  <Paragraphs>112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PowerPoint Presentation</vt:lpstr>
      <vt:lpstr>Purpose of the toolkit</vt:lpstr>
      <vt:lpstr>Why is a Toolkit Needed?</vt:lpstr>
      <vt:lpstr> </vt:lpstr>
      <vt:lpstr>Section One: Making the Case</vt:lpstr>
      <vt:lpstr>Value Added of Gender in NCs &amp; BURs</vt:lpstr>
      <vt:lpstr> </vt:lpstr>
      <vt:lpstr>Conclusion:   What Can the Toolkit Support?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Gayle Nelson</dc:creator>
  <cp:lastModifiedBy>VMA</cp:lastModifiedBy>
  <cp:revision>75</cp:revision>
  <cp:lastPrinted>2015-09-29T19:42:14Z</cp:lastPrinted>
  <dcterms:created xsi:type="dcterms:W3CDTF">2015-09-22T16:10:01Z</dcterms:created>
  <dcterms:modified xsi:type="dcterms:W3CDTF">2015-12-08T10:46:06Z</dcterms:modified>
</cp:coreProperties>
</file>